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87" r:id="rId9"/>
    <p:sldId id="399" r:id="rId10"/>
    <p:sldId id="400" r:id="rId11"/>
    <p:sldId id="392" r:id="rId12"/>
    <p:sldId id="272" r:id="rId13"/>
    <p:sldId id="273" r:id="rId14"/>
    <p:sldId id="395" r:id="rId15"/>
    <p:sldId id="396" r:id="rId16"/>
    <p:sldId id="397" r:id="rId17"/>
    <p:sldId id="398" r:id="rId18"/>
    <p:sldId id="401" r:id="rId19"/>
    <p:sldId id="403" r:id="rId20"/>
    <p:sldId id="276" r:id="rId21"/>
  </p:sldIdLst>
  <p:sldSz cx="9144000" cy="6858000" type="screen4x3"/>
  <p:notesSz cx="6807200" cy="9939338"/>
  <p:embeddedFontLst>
    <p:embeddedFont>
      <p:font typeface="Gill Sans Ultra Bold Condensed" panose="020B0A06020104020203" pitchFamily="34" charset="0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5791" autoAdjust="0"/>
  </p:normalViewPr>
  <p:slideViewPr>
    <p:cSldViewPr snapToGrid="0">
      <p:cViewPr>
        <p:scale>
          <a:sx n="75" d="100"/>
          <a:sy n="75" d="100"/>
        </p:scale>
        <p:origin x="1200" y="9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1BD-9ECC-4C84-9E5B-DE5BD2207F7C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27F0-775E-46BA-AF7A-C8632F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073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984" y="959544"/>
            <a:ext cx="7971366" cy="589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2447" y="6356351"/>
            <a:ext cx="2057400" cy="365125"/>
          </a:xfrm>
        </p:spPr>
        <p:txBody>
          <a:bodyPr/>
          <a:lstStyle/>
          <a:p>
            <a:fld id="{5B2E01BD-9ECC-4C84-9E5B-DE5BD2207F7C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0848" y="6356351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27F0-775E-46BA-AF7A-C8632F51792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슬라이드 번호 개체 틀 4"/>
          <p:cNvSpPr txBox="1">
            <a:spLocks/>
          </p:cNvSpPr>
          <p:nvPr userDrawn="1"/>
        </p:nvSpPr>
        <p:spPr>
          <a:xfrm>
            <a:off x="6948264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D04345-3EE2-4779-860D-0E11DA0873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7970837" cy="424973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9464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1BD-9ECC-4C84-9E5B-DE5BD2207F7C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27F0-775E-46BA-AF7A-C8632F51792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3983" y="914399"/>
            <a:ext cx="7996765" cy="711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3984" y="1625601"/>
            <a:ext cx="3968749" cy="43513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572000" y="1625601"/>
            <a:ext cx="3968749" cy="43513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2" name="슬라이드 번호 개체 틀 4"/>
          <p:cNvSpPr txBox="1">
            <a:spLocks/>
          </p:cNvSpPr>
          <p:nvPr userDrawn="1"/>
        </p:nvSpPr>
        <p:spPr>
          <a:xfrm>
            <a:off x="6948264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D04345-3EE2-4779-860D-0E11DA0873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0" y="846667"/>
            <a:ext cx="9144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 userDrawn="1"/>
        </p:nvSpPr>
        <p:spPr>
          <a:xfrm>
            <a:off x="0" y="6538913"/>
            <a:ext cx="2408032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1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산업단지 안전사고 </a:t>
            </a:r>
            <a:r>
              <a:rPr lang="en-US" altLang="ko-KR" sz="11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‘0’ </a:t>
            </a:r>
            <a:r>
              <a:rPr lang="ko-KR" altLang="en-US" sz="11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생활권 조성 사업</a:t>
            </a:r>
          </a:p>
        </p:txBody>
      </p:sp>
    </p:spTree>
    <p:extLst>
      <p:ext uri="{BB962C8B-B14F-4D97-AF65-F5344CB8AC3E}">
        <p14:creationId xmlns:p14="http://schemas.microsoft.com/office/powerpoint/2010/main" val="370224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01BD-9ECC-4C84-9E5B-DE5BD2207F7C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B27F0-775E-46BA-AF7A-C8632F517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8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E01BD-9ECC-4C84-9E5B-DE5BD2207F7C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B27F0-775E-46BA-AF7A-C8632F51792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46667"/>
            <a:ext cx="9144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06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자동차, 나무, 실외이(가) 표시된 사진&#10;&#10;자동 생성된 설명">
            <a:extLst>
              <a:ext uri="{FF2B5EF4-FFF2-40B4-BE49-F238E27FC236}">
                <a16:creationId xmlns:a16="http://schemas.microsoft.com/office/drawing/2014/main" id="{7982563D-F100-4000-B1D5-DF75E77ACF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8" y="900874"/>
            <a:ext cx="8654422" cy="2926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부제목 9">
            <a:extLst>
              <a:ext uri="{FF2B5EF4-FFF2-40B4-BE49-F238E27FC236}">
                <a16:creationId xmlns:a16="http://schemas.microsoft.com/office/drawing/2014/main" id="{A5540B35-8784-424A-8502-A95B7DD9ABA5}"/>
              </a:ext>
            </a:extLst>
          </p:cNvPr>
          <p:cNvSpPr txBox="1">
            <a:spLocks/>
          </p:cNvSpPr>
          <p:nvPr/>
        </p:nvSpPr>
        <p:spPr>
          <a:xfrm>
            <a:off x="0" y="3896036"/>
            <a:ext cx="9144000" cy="307626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144000" tIns="144000" rIns="91440" bIns="7200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 주제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공공데이터 활용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일반승용차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전기차 및 충전소 현황 분석</a:t>
            </a:r>
            <a:endParaRPr lang="en-US" altLang="ko-KR" sz="20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m"/>
            </a:pPr>
            <a:r>
              <a:rPr lang="ko-KR" altLang="en-US" sz="2000" dirty="0">
                <a:latin typeface="+mn-ea"/>
              </a:rPr>
              <a:t>동아리명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은하철도 </a:t>
            </a:r>
            <a:r>
              <a:rPr lang="en-US" altLang="ko-KR" sz="2000" dirty="0">
                <a:latin typeface="+mn-ea"/>
              </a:rPr>
              <a:t>2035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 (A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팀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m"/>
            </a:pP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활동기간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: UIS 3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기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(2020.10.31 ~ 2020.12.19)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m"/>
            </a:pP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팀원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2000" dirty="0" err="1">
                <a:latin typeface="+mn-ea"/>
                <a:sym typeface="Wingdings" panose="05000000000000000000" pitchFamily="2" charset="2"/>
              </a:rPr>
              <a:t>김미저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박주연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이해용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이가영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발표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m"/>
            </a:pP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지도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: 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이현석 교수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김수민 조교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F11552-DD7F-4E3F-AB50-D68E89ACC8DE}"/>
              </a:ext>
            </a:extLst>
          </p:cNvPr>
          <p:cNvSpPr txBox="1">
            <a:spLocks/>
          </p:cNvSpPr>
          <p:nvPr/>
        </p:nvSpPr>
        <p:spPr>
          <a:xfrm>
            <a:off x="159378" y="255964"/>
            <a:ext cx="4279564" cy="375876"/>
          </a:xfrm>
          <a:prstGeom prst="rect">
            <a:avLst/>
          </a:prstGeom>
          <a:gradFill>
            <a:gsLst>
              <a:gs pos="32708">
                <a:srgbClr val="DAE8F5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Ultra Bold Condensed" panose="020B0A06020104020203" pitchFamily="34" charset="0"/>
                <a:ea typeface="HY엽서M" panose="02030600000101010101" pitchFamily="18" charset="-127"/>
              </a:rPr>
              <a:t>Ulsan Innovation School</a:t>
            </a:r>
            <a:endParaRPr lang="ko-KR" altLang="en-US" sz="2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279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 도시 전기차 월별 등록 증가율  </a:t>
            </a:r>
            <a:endParaRPr lang="en-US" altLang="ko-KR" sz="20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D0EDCBAB-5962-4C0F-BC25-2F0336FB4678}"/>
              </a:ext>
            </a:extLst>
          </p:cNvPr>
          <p:cNvSpPr txBox="1">
            <a:spLocks/>
          </p:cNvSpPr>
          <p:nvPr/>
        </p:nvSpPr>
        <p:spPr>
          <a:xfrm>
            <a:off x="544513" y="2068943"/>
            <a:ext cx="6697535" cy="125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B13EEA8-01BD-4050-AA64-5DB03750830D}"/>
              </a:ext>
            </a:extLst>
          </p:cNvPr>
          <p:cNvSpPr txBox="1">
            <a:spLocks/>
          </p:cNvSpPr>
          <p:nvPr/>
        </p:nvSpPr>
        <p:spPr>
          <a:xfrm>
            <a:off x="544513" y="2068942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1,2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월의 증가율이 가장 낮음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   </a:t>
            </a: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5612A-3ECB-48C7-AC96-431C5FFC9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08" y="2866532"/>
            <a:ext cx="433448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0EDCBAB-5962-4C0F-BC25-2F0336FB4678}"/>
              </a:ext>
            </a:extLst>
          </p:cNvPr>
          <p:cNvSpPr txBox="1">
            <a:spLocks/>
          </p:cNvSpPr>
          <p:nvPr/>
        </p:nvSpPr>
        <p:spPr>
          <a:xfrm>
            <a:off x="544513" y="2068942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울산의 최근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년 평균 전기차 증가율은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9%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로 가장 큰 증가율은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2018.11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로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29%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증가함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2018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년 증가율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14%, 2019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년 증가율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8%, 2020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년 증가율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3%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로 매년 증가율이 감소하는 경향을 보임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울산 전기차 증가율 </a:t>
            </a: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97387F-A164-4DCB-9E05-8ECB2199D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4" y="3694645"/>
            <a:ext cx="7322609" cy="29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8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0EDCBAB-5962-4C0F-BC25-2F0336FB4678}"/>
              </a:ext>
            </a:extLst>
          </p:cNvPr>
          <p:cNvSpPr txBox="1">
            <a:spLocks/>
          </p:cNvSpPr>
          <p:nvPr/>
        </p:nvSpPr>
        <p:spPr>
          <a:xfrm>
            <a:off x="544513" y="2068942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전국으로 보면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0.5%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이며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제주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(2.41 %),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대구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(0.89 %),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울산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(0.71%)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순으로 전기차 비율이 높음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.   </a:t>
            </a: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제주와 대구에 전기차 비율이 높은 원인은 지자체에서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2018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년까지 무료충전소 </a:t>
            </a:r>
            <a:r>
              <a:rPr lang="ko-KR" altLang="en-US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이용등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유인정책을 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marL="45720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지역별 승용차 대비 전기차 비율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히스토그램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, bar chart)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A0E4BB-7EE8-4B0F-B10B-BA94C037F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39" y="3580244"/>
            <a:ext cx="6173061" cy="3200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D70AE9-55FD-4D96-AC4F-EC55686B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1862"/>
            <a:ext cx="3063240" cy="203459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F5141C-C3CA-4E3D-9A06-89AAA00ED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15726"/>
              </p:ext>
            </p:extLst>
          </p:nvPr>
        </p:nvGraphicFramePr>
        <p:xfrm>
          <a:off x="7850415" y="1496581"/>
          <a:ext cx="1117600" cy="356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3077615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제주    </a:t>
                      </a:r>
                      <a:r>
                        <a:rPr lang="en-US" altLang="ko-KR" sz="1100" u="none" strike="noStrike">
                          <a:effectLst/>
                        </a:rPr>
                        <a:t>2.41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26587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대구    </a:t>
                      </a:r>
                      <a:r>
                        <a:rPr lang="en-US" altLang="ko-KR" sz="1100" u="none" strike="noStrike">
                          <a:effectLst/>
                        </a:rPr>
                        <a:t>0.89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8445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울산    </a:t>
                      </a:r>
                      <a:r>
                        <a:rPr lang="en-US" altLang="ko-KR" sz="1100" u="none" strike="noStrike">
                          <a:effectLst/>
                        </a:rPr>
                        <a:t>0.71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09769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서울    </a:t>
                      </a:r>
                      <a:r>
                        <a:rPr lang="en-US" altLang="ko-KR" sz="1100" u="none" strike="noStrike">
                          <a:effectLst/>
                        </a:rPr>
                        <a:t>0.63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93587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대전    </a:t>
                      </a:r>
                      <a:r>
                        <a:rPr lang="en-US" altLang="ko-KR" sz="1100" u="none" strike="noStrike">
                          <a:effectLst/>
                        </a:rPr>
                        <a:t>0.59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35233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세종    </a:t>
                      </a:r>
                      <a:r>
                        <a:rPr lang="en-US" altLang="ko-KR" sz="1100" u="none" strike="noStrike">
                          <a:effectLst/>
                        </a:rPr>
                        <a:t>0.58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30188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강원    </a:t>
                      </a:r>
                      <a:r>
                        <a:rPr lang="en-US" altLang="ko-KR" sz="1100" u="none" strike="noStrike">
                          <a:effectLst/>
                        </a:rPr>
                        <a:t>0.55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60836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광주    </a:t>
                      </a:r>
                      <a:r>
                        <a:rPr lang="en-US" altLang="ko-KR" sz="1100" u="none" strike="noStrike">
                          <a:effectLst/>
                        </a:rPr>
                        <a:t>0.53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51083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충남    </a:t>
                      </a:r>
                      <a:r>
                        <a:rPr lang="en-US" altLang="ko-KR" sz="1100" u="none" strike="noStrike">
                          <a:effectLst/>
                        </a:rPr>
                        <a:t>0.48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03421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충북    </a:t>
                      </a:r>
                      <a:r>
                        <a:rPr lang="en-US" altLang="ko-KR" sz="1100" u="none" strike="noStrike">
                          <a:effectLst/>
                        </a:rPr>
                        <a:t>0.46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40799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전남    </a:t>
                      </a:r>
                      <a:r>
                        <a:rPr lang="en-US" altLang="ko-KR" sz="1100" u="none" strike="noStrike">
                          <a:effectLst/>
                        </a:rPr>
                        <a:t>0.46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60459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경북    </a:t>
                      </a:r>
                      <a:r>
                        <a:rPr lang="en-US" altLang="ko-KR" sz="1100" u="none" strike="noStrike">
                          <a:effectLst/>
                        </a:rPr>
                        <a:t>0.37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60352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부산    </a:t>
                      </a:r>
                      <a:r>
                        <a:rPr lang="en-US" altLang="ko-KR" sz="1100" u="none" strike="noStrike">
                          <a:effectLst/>
                        </a:rPr>
                        <a:t>0.36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02593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전북    </a:t>
                      </a:r>
                      <a:r>
                        <a:rPr lang="en-US" altLang="ko-KR" sz="1100" u="none" strike="noStrike">
                          <a:effectLst/>
                        </a:rPr>
                        <a:t>0.35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61111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경남    </a:t>
                      </a:r>
                      <a:r>
                        <a:rPr lang="en-US" altLang="ko-KR" sz="1100" u="none" strike="noStrike">
                          <a:effectLst/>
                        </a:rPr>
                        <a:t>0.35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5905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경기    </a:t>
                      </a:r>
                      <a:r>
                        <a:rPr lang="en-US" altLang="ko-KR" sz="1100" u="none" strike="noStrike">
                          <a:effectLst/>
                        </a:rPr>
                        <a:t>0.32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93249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인천    </a:t>
                      </a:r>
                      <a:r>
                        <a:rPr lang="en-US" altLang="ko-KR" sz="1100" u="none" strike="noStrike" dirty="0">
                          <a:effectLst/>
                        </a:rPr>
                        <a:t>0.28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85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23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분석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0EDCBAB-5962-4C0F-BC25-2F0336FB4678}"/>
              </a:ext>
            </a:extLst>
          </p:cNvPr>
          <p:cNvSpPr txBox="1">
            <a:spLocks/>
          </p:cNvSpPr>
          <p:nvPr/>
        </p:nvSpPr>
        <p:spPr>
          <a:xfrm>
            <a:off x="544513" y="2068942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전국은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0.18%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이며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제주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(1.83% %),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대구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(0.37%),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 울산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(0.3%)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 순으로 전기차 비율이 높음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   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인구대비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전기차 비율 </a:t>
            </a: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B807C-D89C-42FC-811E-2CEDBF427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7" y="3533958"/>
            <a:ext cx="6011114" cy="3077004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CAA2CEB-9C71-406F-BB73-1E9193B27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857257"/>
              </p:ext>
            </p:extLst>
          </p:nvPr>
        </p:nvGraphicFramePr>
        <p:xfrm>
          <a:off x="7316216" y="2747387"/>
          <a:ext cx="1168400" cy="356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25617349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제주    </a:t>
                      </a:r>
                      <a:r>
                        <a:rPr lang="en-US" altLang="ko-KR" sz="1100" u="none" strike="noStrike">
                          <a:effectLst/>
                        </a:rPr>
                        <a:t>1.83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39032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대구    </a:t>
                      </a:r>
                      <a:r>
                        <a:rPr lang="en-US" altLang="ko-KR" sz="1100" u="none" strike="noStrike">
                          <a:effectLst/>
                        </a:rPr>
                        <a:t>0.37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95956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울산    </a:t>
                      </a:r>
                      <a:r>
                        <a:rPr lang="en-US" altLang="ko-KR" sz="1100" u="none" strike="noStrike">
                          <a:effectLst/>
                        </a:rPr>
                        <a:t>0.30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91419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세종    </a:t>
                      </a:r>
                      <a:r>
                        <a:rPr lang="en-US" altLang="ko-KR" sz="1100" u="none" strike="noStrike">
                          <a:effectLst/>
                        </a:rPr>
                        <a:t>0.25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35089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대전    </a:t>
                      </a:r>
                      <a:r>
                        <a:rPr lang="en-US" altLang="ko-KR" sz="1100" u="none" strike="noStrike">
                          <a:effectLst/>
                        </a:rPr>
                        <a:t>0.23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19992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강원    </a:t>
                      </a:r>
                      <a:r>
                        <a:rPr lang="en-US" altLang="ko-KR" sz="1100" u="none" strike="noStrike">
                          <a:effectLst/>
                        </a:rPr>
                        <a:t>0.22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0145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광주    </a:t>
                      </a:r>
                      <a:r>
                        <a:rPr lang="en-US" altLang="ko-KR" sz="1100" u="none" strike="noStrike">
                          <a:effectLst/>
                        </a:rPr>
                        <a:t>0.21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54011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전남    </a:t>
                      </a:r>
                      <a:r>
                        <a:rPr lang="en-US" altLang="ko-KR" sz="1100" u="none" strike="noStrike">
                          <a:effectLst/>
                        </a:rPr>
                        <a:t>0.20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88256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충남    </a:t>
                      </a:r>
                      <a:r>
                        <a:rPr lang="en-US" altLang="ko-KR" sz="1100" u="none" strike="noStrike">
                          <a:effectLst/>
                        </a:rPr>
                        <a:t>0.20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3648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충북    </a:t>
                      </a:r>
                      <a:r>
                        <a:rPr lang="en-US" altLang="ko-KR" sz="1100" u="none" strike="noStrike">
                          <a:effectLst/>
                        </a:rPr>
                        <a:t>0.19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297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서울    </a:t>
                      </a:r>
                      <a:r>
                        <a:rPr lang="en-US" altLang="ko-KR" sz="1100" u="none" strike="noStrike">
                          <a:effectLst/>
                        </a:rPr>
                        <a:t>0.18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44099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경남    </a:t>
                      </a:r>
                      <a:r>
                        <a:rPr lang="en-US" altLang="ko-KR" sz="1100" u="none" strike="noStrike">
                          <a:effectLst/>
                        </a:rPr>
                        <a:t>0.15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12196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경북    </a:t>
                      </a:r>
                      <a:r>
                        <a:rPr lang="en-US" altLang="ko-KR" sz="1100" u="none" strike="noStrike">
                          <a:effectLst/>
                        </a:rPr>
                        <a:t>0.15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31675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전북    </a:t>
                      </a:r>
                      <a:r>
                        <a:rPr lang="en-US" altLang="ko-KR" sz="1100" u="none" strike="noStrike">
                          <a:effectLst/>
                        </a:rPr>
                        <a:t>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47266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인천    </a:t>
                      </a:r>
                      <a:r>
                        <a:rPr lang="en-US" altLang="ko-KR" sz="1100" u="none" strike="noStrike">
                          <a:effectLst/>
                        </a:rPr>
                        <a:t>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3288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부산    </a:t>
                      </a:r>
                      <a:r>
                        <a:rPr lang="en-US" altLang="ko-KR" sz="1100" u="none" strike="noStrike">
                          <a:effectLst/>
                        </a:rPr>
                        <a:t>0.12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7266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경기    </a:t>
                      </a:r>
                      <a:r>
                        <a:rPr lang="en-US" altLang="ko-KR" sz="1100" u="none" strike="noStrike" dirty="0">
                          <a:effectLst/>
                        </a:rPr>
                        <a:t>0.12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6574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87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운영기관별 충전소 개수 </a:t>
            </a: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609751-8EB9-4332-A665-CE0653AFF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29355"/>
            <a:ext cx="7365432" cy="3464302"/>
          </a:xfrm>
          <a:prstGeom prst="rect">
            <a:avLst/>
          </a:prstGeom>
        </p:spPr>
      </p:pic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37B7CF2E-5AD9-49EE-99CB-291307B9CDA1}"/>
              </a:ext>
            </a:extLst>
          </p:cNvPr>
          <p:cNvSpPr txBox="1">
            <a:spLocks/>
          </p:cNvSpPr>
          <p:nvPr/>
        </p:nvSpPr>
        <p:spPr>
          <a:xfrm>
            <a:off x="544513" y="2068942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전국 운영기관은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42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개로 </a:t>
            </a:r>
            <a:r>
              <a:rPr lang="ko-KR" altLang="en-US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에버온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(7745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개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), </a:t>
            </a:r>
            <a:r>
              <a:rPr lang="ko-KR" altLang="en-US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케이티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(5712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개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),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환경부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(4063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개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)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로 전체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33296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개 중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52%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를 차지함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A626C6-271A-46BA-86E3-16EF57635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346266"/>
              </p:ext>
            </p:extLst>
          </p:nvPr>
        </p:nvGraphicFramePr>
        <p:xfrm>
          <a:off x="7445829" y="1491869"/>
          <a:ext cx="1330853" cy="4351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9673">
                  <a:extLst>
                    <a:ext uri="{9D8B030D-6E8A-4147-A177-3AD203B41FA5}">
                      <a16:colId xmlns:a16="http://schemas.microsoft.com/office/drawing/2014/main" val="1207453761"/>
                    </a:ext>
                  </a:extLst>
                </a:gridCol>
                <a:gridCol w="331180">
                  <a:extLst>
                    <a:ext uri="{9D8B030D-6E8A-4147-A177-3AD203B41FA5}">
                      <a16:colId xmlns:a16="http://schemas.microsoft.com/office/drawing/2014/main" val="123067280"/>
                    </a:ext>
                  </a:extLst>
                </a:gridCol>
              </a:tblGrid>
              <a:tr h="10119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u="none" strike="noStrike">
                          <a:effectLst/>
                        </a:rPr>
                        <a:t>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운영기관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extLst>
                  <a:ext uri="{0D108BD9-81ED-4DB2-BD59-A6C34878D82A}">
                    <a16:rowId xmlns:a16="http://schemas.microsoft.com/office/drawing/2014/main" val="3311468264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에버온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7745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708048464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케이티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5712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73911876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환경부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한국자동차환경협회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4063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8249439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지엔텔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2094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198171128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차지비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2033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10423283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한국전기차충전서비스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1808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22943500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이카플러그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1506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5091093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한국전력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1432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279386224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제주전기자동차서비스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1383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96382221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대영채비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1335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68006569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에스트래픽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1012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223107124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타디스테크놀로지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849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104900618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파워큐브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673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272733494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제주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442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856548280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클린일렉스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267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81813665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차지인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25502528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대구환경공단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143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5095871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매니지온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105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78026671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500" u="none" strike="noStrike">
                          <a:effectLst/>
                        </a:rPr>
                        <a:t>GS</a:t>
                      </a:r>
                      <a:r>
                        <a:rPr lang="ko-KR" altLang="en-US" sz="500" u="none" strike="noStrike">
                          <a:effectLst/>
                        </a:rPr>
                        <a:t>칼텍스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119032302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500" u="none" strike="noStrike">
                          <a:effectLst/>
                        </a:rPr>
                        <a:t>SK</a:t>
                      </a:r>
                      <a:r>
                        <a:rPr lang="ko-KR" altLang="en-US" sz="500" u="none" strike="noStrike">
                          <a:effectLst/>
                        </a:rPr>
                        <a:t>에너지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86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4069144097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광주시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59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804850398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기아자동차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54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159251469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시그넷이브이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4862677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울산시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29914311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울릉군청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866034680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인천국제공항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2349995359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en-US" sz="500" u="none" strike="noStrike">
                          <a:effectLst/>
                        </a:rPr>
                        <a:t>evMost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400344879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군포시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966429930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나주시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196217202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서울시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한국자동차환경협회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66338246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한국컴퓨터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93756423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익산시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784591560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제주에너지공사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1641848987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제주테크노파크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2625708506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보타리에너지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097024700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삼척시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422337170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수원시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218635913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전주시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241545863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한국환경공단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1706544971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정읍시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3621363658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부안군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4145882667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500" u="none" strike="noStrike">
                          <a:effectLst/>
                        </a:rPr>
                        <a:t>태백시청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u="none" strike="noStrike" dirty="0">
                          <a:effectLst/>
                        </a:rPr>
                        <a:t>1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0" marR="4600" marT="4600" marB="0" anchor="b"/>
                </a:tc>
                <a:extLst>
                  <a:ext uri="{0D108BD9-81ED-4DB2-BD59-A6C34878D82A}">
                    <a16:rowId xmlns:a16="http://schemas.microsoft.com/office/drawing/2014/main" val="968647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868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99116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524027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도시별</a:t>
            </a: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충전소 개수 </a:t>
            </a: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D0238C-9DE6-4F63-9ECF-C1A23EE4B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699"/>
            <a:ext cx="8062264" cy="3256810"/>
          </a:xfrm>
          <a:prstGeom prst="rect">
            <a:avLst/>
          </a:prstGeom>
        </p:spPr>
      </p:pic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4BD87885-A641-4F48-8A13-EFF78AAEA532}"/>
              </a:ext>
            </a:extLst>
          </p:cNvPr>
          <p:cNvSpPr txBox="1">
            <a:spLocks/>
          </p:cNvSpPr>
          <p:nvPr/>
        </p:nvSpPr>
        <p:spPr>
          <a:xfrm>
            <a:off x="544513" y="1968358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전국 충전소 개수는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33,296(2020.10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기준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)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이며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경기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 7349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개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서울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3585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개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제주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3109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개이다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          </a:t>
            </a: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836243B-F840-48CE-AB5F-40CE17014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874704"/>
              </p:ext>
            </p:extLst>
          </p:nvPr>
        </p:nvGraphicFramePr>
        <p:xfrm>
          <a:off x="7899400" y="2745105"/>
          <a:ext cx="1117600" cy="356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4858225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경기    </a:t>
                      </a:r>
                      <a:r>
                        <a:rPr lang="en-US" altLang="ko-KR" sz="1100" u="none" strike="noStrike">
                          <a:effectLst/>
                        </a:rPr>
                        <a:t>7349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23993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서울    </a:t>
                      </a:r>
                      <a:r>
                        <a:rPr lang="en-US" altLang="ko-KR" sz="1100" u="none" strike="noStrike">
                          <a:effectLst/>
                        </a:rPr>
                        <a:t>3585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89068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제주    </a:t>
                      </a:r>
                      <a:r>
                        <a:rPr lang="en-US" altLang="ko-KR" sz="1100" u="none" strike="noStrike">
                          <a:effectLst/>
                        </a:rPr>
                        <a:t>3109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4316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경북    </a:t>
                      </a:r>
                      <a:r>
                        <a:rPr lang="en-US" altLang="ko-KR" sz="1100" u="none" strike="noStrike">
                          <a:effectLst/>
                        </a:rPr>
                        <a:t>2140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51865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경남    </a:t>
                      </a:r>
                      <a:r>
                        <a:rPr lang="en-US" altLang="ko-KR" sz="1100" u="none" strike="noStrike">
                          <a:effectLst/>
                        </a:rPr>
                        <a:t>2042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4708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충남    </a:t>
                      </a:r>
                      <a:r>
                        <a:rPr lang="en-US" altLang="ko-KR" sz="1100" u="none" strike="noStrike">
                          <a:effectLst/>
                        </a:rPr>
                        <a:t>2030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76443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전남    </a:t>
                      </a:r>
                      <a:r>
                        <a:rPr lang="en-US" altLang="ko-KR" sz="1100" u="none" strike="noStrike">
                          <a:effectLst/>
                        </a:rPr>
                        <a:t>1810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58695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전북    </a:t>
                      </a:r>
                      <a:r>
                        <a:rPr lang="en-US" altLang="ko-KR" sz="1100" u="none" strike="noStrike">
                          <a:effectLst/>
                        </a:rPr>
                        <a:t>1673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42595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강원    </a:t>
                      </a:r>
                      <a:r>
                        <a:rPr lang="en-US" altLang="ko-KR" sz="1100" u="none" strike="noStrike">
                          <a:effectLst/>
                        </a:rPr>
                        <a:t>1599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27430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대구    </a:t>
                      </a:r>
                      <a:r>
                        <a:rPr lang="en-US" altLang="ko-KR" sz="1100" u="none" strike="noStrike">
                          <a:effectLst/>
                        </a:rPr>
                        <a:t>1361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77532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부산    </a:t>
                      </a:r>
                      <a:r>
                        <a:rPr lang="en-US" altLang="ko-KR" sz="1100" u="none" strike="noStrike">
                          <a:effectLst/>
                        </a:rPr>
                        <a:t>1324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6303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충북    </a:t>
                      </a:r>
                      <a:r>
                        <a:rPr lang="en-US" altLang="ko-KR" sz="1100" u="none" strike="noStrike">
                          <a:effectLst/>
                        </a:rPr>
                        <a:t>1244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59935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광주    </a:t>
                      </a:r>
                      <a:r>
                        <a:rPr lang="en-US" altLang="ko-KR" sz="1100" u="none" strike="noStrike">
                          <a:effectLst/>
                        </a:rPr>
                        <a:t>1236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4759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인천    </a:t>
                      </a:r>
                      <a:r>
                        <a:rPr lang="en-US" altLang="ko-KR" sz="1100" u="none" strike="noStrike">
                          <a:effectLst/>
                        </a:rPr>
                        <a:t>1123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20276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대전     </a:t>
                      </a:r>
                      <a:r>
                        <a:rPr lang="en-US" altLang="ko-KR" sz="1100" u="none" strike="noStrike">
                          <a:effectLst/>
                        </a:rPr>
                        <a:t>802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27303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울산     </a:t>
                      </a:r>
                      <a:r>
                        <a:rPr lang="en-US" altLang="ko-KR" sz="1100" u="none" strike="noStrike">
                          <a:effectLst/>
                        </a:rPr>
                        <a:t>597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64173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세종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272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546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34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9454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4691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전기차 수 대비 충전소 비율 </a:t>
            </a: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64D3ED-F1F0-4165-BE15-928CE2C4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690131"/>
            <a:ext cx="6901316" cy="2565091"/>
          </a:xfrm>
          <a:prstGeom prst="rect">
            <a:avLst/>
          </a:prstGeom>
        </p:spPr>
      </p:pic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E3C687A-1A4C-4699-9DDC-B6B528E46E3B}"/>
              </a:ext>
            </a:extLst>
          </p:cNvPr>
          <p:cNvSpPr txBox="1">
            <a:spLocks/>
          </p:cNvSpPr>
          <p:nvPr/>
        </p:nvSpPr>
        <p:spPr>
          <a:xfrm>
            <a:off x="544513" y="1968358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전국 평균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34/100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의 비이며  전북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67/100,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경북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53/100,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전남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50/100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순임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 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울산은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17/100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의 비로 전국에서 두번째로 낮음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 </a:t>
            </a: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CC7D3E-08CD-42A3-BF52-294ED3A3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50720"/>
              </p:ext>
            </p:extLst>
          </p:nvPr>
        </p:nvGraphicFramePr>
        <p:xfrm>
          <a:off x="7431087" y="2329358"/>
          <a:ext cx="1168400" cy="356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44621835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전북    </a:t>
                      </a:r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56128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경북    </a:t>
                      </a:r>
                      <a:r>
                        <a:rPr lang="en-US" altLang="ko-KR" sz="1100" u="none" strike="noStrike">
                          <a:effectLst/>
                        </a:rPr>
                        <a:t>0.53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87355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전남    </a:t>
                      </a:r>
                      <a:r>
                        <a:rPr lang="en-US" altLang="ko-KR" sz="1100" u="none" strike="noStrike">
                          <a:effectLst/>
                        </a:rPr>
                        <a:t>0.50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40714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충남    </a:t>
                      </a:r>
                      <a:r>
                        <a:rPr lang="en-US" altLang="ko-KR" sz="1100" u="none" strike="noStrike">
                          <a:effectLst/>
                        </a:rPr>
                        <a:t>0.48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48338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강원    </a:t>
                      </a:r>
                      <a:r>
                        <a:rPr lang="en-US" altLang="ko-KR" sz="1100" u="none" strike="noStrike">
                          <a:effectLst/>
                        </a:rPr>
                        <a:t>0.48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09772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경기    </a:t>
                      </a:r>
                      <a:r>
                        <a:rPr lang="en-US" altLang="ko-KR" sz="1100" u="none" strike="noStrike">
                          <a:effectLst/>
                        </a:rPr>
                        <a:t>0.47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96714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경남    </a:t>
                      </a:r>
                      <a:r>
                        <a:rPr lang="en-US" altLang="ko-KR" sz="1100" u="none" strike="noStrike">
                          <a:effectLst/>
                        </a:rPr>
                        <a:t>0.42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49398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광주    </a:t>
                      </a:r>
                      <a:r>
                        <a:rPr lang="en-US" altLang="ko-KR" sz="1100" u="none" strike="noStrike">
                          <a:effectLst/>
                        </a:rPr>
                        <a:t>0.41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93398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충북    </a:t>
                      </a:r>
                      <a:r>
                        <a:rPr lang="en-US" altLang="ko-KR" sz="1100" u="none" strike="noStrike">
                          <a:effectLst/>
                        </a:rPr>
                        <a:t>0.40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3196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세종    </a:t>
                      </a:r>
                      <a:r>
                        <a:rPr lang="en-US" altLang="ko-KR" sz="1100" u="none" strike="noStrike">
                          <a:effectLst/>
                        </a:rPr>
                        <a:t>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4287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부산    </a:t>
                      </a:r>
                      <a:r>
                        <a:rPr lang="en-US" altLang="ko-KR" sz="1100" u="none" strike="noStrike">
                          <a:effectLst/>
                        </a:rPr>
                        <a:t>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61059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인천    </a:t>
                      </a:r>
                      <a:r>
                        <a:rPr lang="en-US" altLang="ko-KR" sz="1100" u="none" strike="noStrike">
                          <a:effectLst/>
                        </a:rPr>
                        <a:t>0.28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0697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제주    </a:t>
                      </a:r>
                      <a:r>
                        <a:rPr lang="en-US" altLang="ko-KR" sz="1100" u="none" strike="noStrike">
                          <a:effectLst/>
                        </a:rPr>
                        <a:t>0.25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64567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대전    </a:t>
                      </a:r>
                      <a:r>
                        <a:rPr lang="en-US" altLang="ko-KR" sz="1100" u="none" strike="noStrike">
                          <a:effectLst/>
                        </a:rPr>
                        <a:t>0.24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65161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서울    </a:t>
                      </a:r>
                      <a:r>
                        <a:rPr lang="en-US" altLang="ko-KR" sz="1100" u="none" strike="noStrike">
                          <a:effectLst/>
                        </a:rPr>
                        <a:t>0.21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60521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울산    </a:t>
                      </a:r>
                      <a:r>
                        <a:rPr lang="en-US" altLang="ko-KR" sz="1100" u="none" strike="noStrike">
                          <a:effectLst/>
                        </a:rPr>
                        <a:t>0.17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95026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대구    </a:t>
                      </a:r>
                      <a:r>
                        <a:rPr lang="en-US" altLang="ko-KR" sz="1100" u="none" strike="noStrike" dirty="0">
                          <a:effectLst/>
                        </a:rPr>
                        <a:t>0.15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2267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68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9454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4691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울산의 전기차 충전소 현황  </a:t>
            </a: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6F165C-8B8E-45C5-BE6D-E5AF8BD24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40897"/>
              </p:ext>
            </p:extLst>
          </p:nvPr>
        </p:nvGraphicFramePr>
        <p:xfrm>
          <a:off x="3938453" y="3283527"/>
          <a:ext cx="13716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8435606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0804836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시군구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454272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울주군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224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04516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남구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153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01335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북구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89303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중구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51475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동구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 dirty="0">
                          <a:effectLst/>
                        </a:rPr>
                        <a:t>43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5082600"/>
                  </a:ext>
                </a:extLst>
              </a:tr>
            </a:tbl>
          </a:graphicData>
        </a:graphic>
      </p:graphicFrame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86001D25-34C8-43BF-AFAA-A0444EC71A8C}"/>
              </a:ext>
            </a:extLst>
          </p:cNvPr>
          <p:cNvSpPr txBox="1">
            <a:spLocks/>
          </p:cNvSpPr>
          <p:nvPr/>
        </p:nvSpPr>
        <p:spPr>
          <a:xfrm>
            <a:off x="544513" y="1968358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583151-5C9C-47C3-A9F6-4762788F2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18834"/>
              </p:ext>
            </p:extLst>
          </p:nvPr>
        </p:nvGraphicFramePr>
        <p:xfrm>
          <a:off x="5388429" y="3283527"/>
          <a:ext cx="2057400" cy="2305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2070104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656517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619004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시군구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급속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완속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급속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완속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71918495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남구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완속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114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245235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급속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106474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동구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완속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393418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급속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3561081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북구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완속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359082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급속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208263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울주군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완속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203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758395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급속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071619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중구 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완속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>
                          <a:effectLst/>
                        </a:rPr>
                        <a:t>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27626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급속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224394"/>
                  </a:ext>
                </a:extLst>
              </a:tr>
            </a:tbl>
          </a:graphicData>
        </a:graphic>
      </p:graphicFrame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0CD03BA2-AB8D-42E0-9A0E-BEE9EEF86065}"/>
              </a:ext>
            </a:extLst>
          </p:cNvPr>
          <p:cNvSpPr txBox="1">
            <a:spLocks/>
          </p:cNvSpPr>
          <p:nvPr/>
        </p:nvSpPr>
        <p:spPr>
          <a:xfrm>
            <a:off x="696913" y="2120758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10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/>
                <a:ea typeface="+mn-ea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/>
                <a:ea typeface="+mn-ea"/>
                <a:cs typeface="+mj-cs"/>
              </a:rPr>
              <a:t>전기차 및 충전소 데이터 분석 단계별 설명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1" y="945446"/>
            <a:ext cx="7240471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cs typeface="+mn-cs"/>
              </a:rPr>
              <a:t>울산 대로변 공기질과 전기 및 승용차  등록대수와의 상관관계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EA6B4C-8AD0-415A-B005-41C94A19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32995"/>
            <a:ext cx="2325609" cy="1139073"/>
          </a:xfrm>
          <a:prstGeom prst="rect">
            <a:avLst/>
          </a:prstGeom>
        </p:spPr>
      </p:pic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8BD1D67B-6088-4F04-AEEC-87731020CE72}"/>
              </a:ext>
            </a:extLst>
          </p:cNvPr>
          <p:cNvSpPr txBox="1">
            <a:spLocks/>
          </p:cNvSpPr>
          <p:nvPr/>
        </p:nvSpPr>
        <p:spPr>
          <a:xfrm>
            <a:off x="5905699" y="1832994"/>
            <a:ext cx="2639444" cy="113907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54B2965-743D-476D-A1F7-620E5CBE68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2634" y="1832994"/>
            <a:ext cx="2115004" cy="113907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C8AAC7-9084-40E0-8219-432906A662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822" y="3344842"/>
            <a:ext cx="2115004" cy="1139073"/>
          </a:xfrm>
          <a:prstGeom prst="rect">
            <a:avLst/>
          </a:prstGeom>
        </p:spPr>
      </p:pic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54878824-4EC2-42CC-BE3A-8A0DFEE88278}"/>
              </a:ext>
            </a:extLst>
          </p:cNvPr>
          <p:cNvSpPr txBox="1">
            <a:spLocks/>
          </p:cNvSpPr>
          <p:nvPr/>
        </p:nvSpPr>
        <p:spPr>
          <a:xfrm>
            <a:off x="5905698" y="3344840"/>
            <a:ext cx="2639444" cy="1139073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AAE01A5-CAF5-4925-B480-4CD6F1F226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302" y="3344841"/>
            <a:ext cx="2115004" cy="11390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BD3CACF-94A0-4DF3-9E2C-BB6ED8B677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822" y="5053451"/>
            <a:ext cx="2115004" cy="113907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30A9C0-FA4D-4B19-97D4-487E0FBBA1AE}"/>
              </a:ext>
            </a:extLst>
          </p:cNvPr>
          <p:cNvSpPr/>
          <p:nvPr/>
        </p:nvSpPr>
        <p:spPr>
          <a:xfrm>
            <a:off x="543740" y="1465783"/>
            <a:ext cx="671120" cy="408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KoPub돋움체 Light"/>
                <a:cs typeface="+mn-cs"/>
              </a:rPr>
              <a:t>SO2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7000"/>
                </a:prstClr>
              </a:solidFill>
              <a:effectLst/>
              <a:uLnTx/>
              <a:uFillTx/>
              <a:latin typeface="KoPub돋움체 Light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75039C3-3163-46F8-9648-697CA97C8C0A}"/>
              </a:ext>
            </a:extLst>
          </p:cNvPr>
          <p:cNvSpPr/>
          <p:nvPr/>
        </p:nvSpPr>
        <p:spPr>
          <a:xfrm>
            <a:off x="3468461" y="1465783"/>
            <a:ext cx="671120" cy="408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KoPub돋움체 Light"/>
                <a:cs typeface="+mn-cs"/>
              </a:rPr>
              <a:t>NO2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7000"/>
                </a:prstClr>
              </a:solidFill>
              <a:effectLst/>
              <a:uLnTx/>
              <a:uFillTx/>
              <a:latin typeface="KoPub돋움체 Light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99125DC-A892-407D-B7F1-78E1631BCBC7}"/>
              </a:ext>
            </a:extLst>
          </p:cNvPr>
          <p:cNvSpPr/>
          <p:nvPr/>
        </p:nvSpPr>
        <p:spPr>
          <a:xfrm>
            <a:off x="6186289" y="1469444"/>
            <a:ext cx="671120" cy="408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KoPub돋움체 Light"/>
                <a:cs typeface="+mn-cs"/>
              </a:rPr>
              <a:t>O3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7000"/>
                </a:prstClr>
              </a:solidFill>
              <a:effectLst/>
              <a:uLnTx/>
              <a:uFillTx/>
              <a:latin typeface="KoPub돋움체 Light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E415E21-4E6A-48A6-BFC1-9CA352BF904C}"/>
              </a:ext>
            </a:extLst>
          </p:cNvPr>
          <p:cNvSpPr/>
          <p:nvPr/>
        </p:nvSpPr>
        <p:spPr>
          <a:xfrm>
            <a:off x="543740" y="2936219"/>
            <a:ext cx="671120" cy="408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KoPub돋움체 Light"/>
                <a:cs typeface="+mn-cs"/>
              </a:rPr>
              <a:t>CO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7000"/>
                </a:prstClr>
              </a:solidFill>
              <a:effectLst/>
              <a:uLnTx/>
              <a:uFillTx/>
              <a:latin typeface="KoPub돋움체 Light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CA63C81-91BC-484E-8459-6473E4F442B6}"/>
              </a:ext>
            </a:extLst>
          </p:cNvPr>
          <p:cNvSpPr/>
          <p:nvPr/>
        </p:nvSpPr>
        <p:spPr>
          <a:xfrm>
            <a:off x="6186289" y="2936217"/>
            <a:ext cx="954723" cy="408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KoPub돋움체 Light"/>
                <a:cs typeface="+mn-cs"/>
              </a:rPr>
              <a:t>전기차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E78C7DE-FBDE-4C85-A637-A7BD7D0BD449}"/>
              </a:ext>
            </a:extLst>
          </p:cNvPr>
          <p:cNvSpPr/>
          <p:nvPr/>
        </p:nvSpPr>
        <p:spPr>
          <a:xfrm>
            <a:off x="3419443" y="2948723"/>
            <a:ext cx="720138" cy="408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KoPub돋움체 Light"/>
                <a:cs typeface="+mn-cs"/>
              </a:rPr>
              <a:t>PM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7000"/>
                </a:prstClr>
              </a:solidFill>
              <a:effectLst/>
              <a:uLnTx/>
              <a:uFillTx/>
              <a:latin typeface="KoPub돋움체 Light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765B924-2371-4138-93C7-8E5EC780F099}"/>
              </a:ext>
            </a:extLst>
          </p:cNvPr>
          <p:cNvSpPr/>
          <p:nvPr/>
        </p:nvSpPr>
        <p:spPr>
          <a:xfrm>
            <a:off x="590988" y="4483915"/>
            <a:ext cx="966953" cy="4086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KoPub돋움체 Light"/>
                <a:cs typeface="+mn-cs"/>
              </a:rPr>
              <a:t>승용차</a:t>
            </a:r>
          </a:p>
        </p:txBody>
      </p:sp>
      <p:sp>
        <p:nvSpPr>
          <p:cNvPr id="41" name="텍스트 개체 틀 6">
            <a:extLst>
              <a:ext uri="{FF2B5EF4-FFF2-40B4-BE49-F238E27FC236}">
                <a16:creationId xmlns:a16="http://schemas.microsoft.com/office/drawing/2014/main" id="{396A7C63-65F8-48B0-B5E4-91A203AF3C9C}"/>
              </a:ext>
            </a:extLst>
          </p:cNvPr>
          <p:cNvSpPr txBox="1">
            <a:spLocks/>
          </p:cNvSpPr>
          <p:nvPr/>
        </p:nvSpPr>
        <p:spPr>
          <a:xfrm>
            <a:off x="3252277" y="4593417"/>
            <a:ext cx="5379995" cy="1599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•  2018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월 부터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2020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월까지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30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개월동안 울산 </a:t>
            </a:r>
            <a:r>
              <a:rPr kumimoji="0" lang="ko-KR" altLang="en-US" sz="1200" b="0" i="0" u="none" strike="noStrike" kern="1200" cap="none" spc="-6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대로별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-6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대기질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(SO2, NO2, O3, CO,          PM)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과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일반승용차와 전기차 등록대수와의 상관관계를 비교한 결과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ea typeface="맑은 고딕" panose="020B0503020000020004" pitchFamily="50" charset="-127"/>
                <a:cs typeface="+mn-cs"/>
              </a:rPr>
              <a:t>  ⇒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</a:rPr>
              <a:t>대기의 질을 높이기 위한 친환경차인 전기차의 증가에도 불구하고  대기의 질은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</a:rPr>
              <a:t>     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</a:rPr>
              <a:t>아직 좋아 진다는 경향을 찾아 볼 수 가 없음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</a:rPr>
              <a:t>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</a:rPr>
              <a:t>사유 는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 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아직 울산의 전기차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(3,155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대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)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가 일반 승용차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(18,298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대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)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에 비해 절대적으로 적고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(0.66%) 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또한 동기간  증가율도 전기차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(2,974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대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)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가 일반 승용차 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(18,298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대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), 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비해 적음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(16%)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을 확인 할 수 있음</a:t>
            </a:r>
            <a:r>
              <a:rPr kumimoji="0" lang="en-US" altLang="ko-KR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  <a:sym typeface="Wingdings" panose="05000000000000000000" pitchFamily="2" charset="2"/>
              </a:rPr>
              <a:t>.</a:t>
            </a:r>
            <a:r>
              <a:rPr kumimoji="0" lang="ko-KR" altLang="en-US" sz="1200" b="0" i="0" u="none" strike="noStrike" kern="1200" cap="none" spc="-6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KoPub돋움체 Light"/>
                <a:cs typeface="+mn-cs"/>
              </a:rPr>
              <a:t> </a:t>
            </a:r>
            <a:endParaRPr kumimoji="0" lang="en-US" altLang="ko-KR" sz="1200" b="0" i="0" u="none" strike="noStrike" kern="1200" cap="none" spc="-6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KoPub돋움체 Light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12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/>
                <a:ea typeface="+mn-ea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/>
                <a:ea typeface="+mn-ea"/>
                <a:cs typeface="+mj-cs"/>
              </a:rPr>
              <a:t>전기차 및 충전소 데이터 분석 단계별 설명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1" y="945446"/>
            <a:ext cx="7240471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white"/>
                </a:solidFill>
                <a:latin typeface="KoPub돋움체 Light"/>
              </a:rPr>
              <a:t>전기 자동차의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cs typeface="+mn-cs"/>
              </a:rPr>
              <a:t>선형회귀 분석 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CDC324-79FD-4389-AE11-71B8F7227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48971"/>
              </p:ext>
            </p:extLst>
          </p:nvPr>
        </p:nvGraphicFramePr>
        <p:xfrm>
          <a:off x="628650" y="1973365"/>
          <a:ext cx="7886701" cy="39197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8623">
                  <a:extLst>
                    <a:ext uri="{9D8B030D-6E8A-4147-A177-3AD203B41FA5}">
                      <a16:colId xmlns:a16="http://schemas.microsoft.com/office/drawing/2014/main" val="2915515469"/>
                    </a:ext>
                  </a:extLst>
                </a:gridCol>
                <a:gridCol w="837580">
                  <a:extLst>
                    <a:ext uri="{9D8B030D-6E8A-4147-A177-3AD203B41FA5}">
                      <a16:colId xmlns:a16="http://schemas.microsoft.com/office/drawing/2014/main" val="2748001602"/>
                    </a:ext>
                  </a:extLst>
                </a:gridCol>
                <a:gridCol w="837580">
                  <a:extLst>
                    <a:ext uri="{9D8B030D-6E8A-4147-A177-3AD203B41FA5}">
                      <a16:colId xmlns:a16="http://schemas.microsoft.com/office/drawing/2014/main" val="4019128955"/>
                    </a:ext>
                  </a:extLst>
                </a:gridCol>
                <a:gridCol w="837580">
                  <a:extLst>
                    <a:ext uri="{9D8B030D-6E8A-4147-A177-3AD203B41FA5}">
                      <a16:colId xmlns:a16="http://schemas.microsoft.com/office/drawing/2014/main" val="2551687415"/>
                    </a:ext>
                  </a:extLst>
                </a:gridCol>
                <a:gridCol w="837580">
                  <a:extLst>
                    <a:ext uri="{9D8B030D-6E8A-4147-A177-3AD203B41FA5}">
                      <a16:colId xmlns:a16="http://schemas.microsoft.com/office/drawing/2014/main" val="3657934427"/>
                    </a:ext>
                  </a:extLst>
                </a:gridCol>
                <a:gridCol w="1234972">
                  <a:extLst>
                    <a:ext uri="{9D8B030D-6E8A-4147-A177-3AD203B41FA5}">
                      <a16:colId xmlns:a16="http://schemas.microsoft.com/office/drawing/2014/main" val="3923902507"/>
                    </a:ext>
                  </a:extLst>
                </a:gridCol>
                <a:gridCol w="1311393">
                  <a:extLst>
                    <a:ext uri="{9D8B030D-6E8A-4147-A177-3AD203B41FA5}">
                      <a16:colId xmlns:a16="http://schemas.microsoft.com/office/drawing/2014/main" val="1305698964"/>
                    </a:ext>
                  </a:extLst>
                </a:gridCol>
                <a:gridCol w="1311393">
                  <a:extLst>
                    <a:ext uri="{9D8B030D-6E8A-4147-A177-3AD203B41FA5}">
                      <a16:colId xmlns:a16="http://schemas.microsoft.com/office/drawing/2014/main" val="1577854164"/>
                    </a:ext>
                  </a:extLst>
                </a:gridCol>
              </a:tblGrid>
              <a:tr h="5049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종류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년도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전국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현재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울산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현재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전국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선형회귀 예측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울산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선형회귀 예측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전국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산자부 목표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울산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산자부 목표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extLst>
                  <a:ext uri="{0D108BD9-81ED-4DB2-BD59-A6C34878D82A}">
                    <a16:rowId xmlns:a16="http://schemas.microsoft.com/office/drawing/2014/main" val="3154642701"/>
                  </a:ext>
                </a:extLst>
              </a:tr>
              <a:tr h="36587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전기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자동차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2020.10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98446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3433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extLst>
                  <a:ext uri="{0D108BD9-81ED-4DB2-BD59-A6C34878D82A}">
                    <a16:rowId xmlns:a16="http://schemas.microsoft.com/office/drawing/2014/main" val="2533824655"/>
                  </a:ext>
                </a:extLst>
              </a:tr>
              <a:tr h="3658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2025.12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</a:t>
                      </a:r>
                      <a:r>
                        <a:rPr lang="en-US" altLang="ko-KR" sz="900" u="none" strike="noStrike">
                          <a:effectLst/>
                        </a:rPr>
                        <a:t>274,311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</a:rPr>
                        <a:t>10,209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1,130,000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42,053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extLst>
                  <a:ext uri="{0D108BD9-81ED-4DB2-BD59-A6C34878D82A}">
                    <a16:rowId xmlns:a16="http://schemas.microsoft.com/office/drawing/2014/main" val="1572537474"/>
                  </a:ext>
                </a:extLst>
              </a:tr>
              <a:tr h="526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향후 </a:t>
                      </a:r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년 증가차량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 ⇒ </a:t>
                      </a:r>
                      <a:r>
                        <a:rPr lang="en-US" altLang="ko-KR" sz="900" u="none" strike="noStrike">
                          <a:effectLst/>
                        </a:rPr>
                        <a:t>1,031,554</a:t>
                      </a:r>
                      <a:r>
                        <a:rPr lang="ko-KR" altLang="en-US" sz="900" u="none" strike="noStrike">
                          <a:effectLst/>
                        </a:rPr>
                        <a:t>대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매년 </a:t>
                      </a:r>
                      <a:r>
                        <a:rPr lang="en-US" altLang="ko-KR" sz="900" u="none" strike="noStrike">
                          <a:effectLst/>
                        </a:rPr>
                        <a:t>: 206,310</a:t>
                      </a:r>
                      <a:r>
                        <a:rPr lang="ko-KR" altLang="en-US" sz="900" u="none" strike="noStrike">
                          <a:effectLst/>
                        </a:rPr>
                        <a:t>대</a:t>
                      </a:r>
                      <a:r>
                        <a:rPr lang="en-US" altLang="ko-KR" sz="900" u="none" strike="noStrike">
                          <a:effectLst/>
                        </a:rPr>
                        <a:t>)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향후 </a:t>
                      </a:r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년 증가차량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 ⇒ </a:t>
                      </a:r>
                      <a:r>
                        <a:rPr lang="en-US" altLang="ko-KR" sz="900" u="none" strike="noStrike">
                          <a:effectLst/>
                        </a:rPr>
                        <a:t>38,620</a:t>
                      </a:r>
                      <a:r>
                        <a:rPr lang="ko-KR" altLang="en-US" sz="900" u="none" strike="noStrike">
                          <a:effectLst/>
                        </a:rPr>
                        <a:t>대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매년 </a:t>
                      </a:r>
                      <a:r>
                        <a:rPr lang="en-US" altLang="ko-KR" sz="900" u="none" strike="noStrike">
                          <a:effectLst/>
                        </a:rPr>
                        <a:t>: 7,724</a:t>
                      </a:r>
                      <a:r>
                        <a:rPr lang="ko-KR" altLang="en-US" sz="900" u="none" strike="noStrike">
                          <a:effectLst/>
                        </a:rPr>
                        <a:t>대</a:t>
                      </a:r>
                      <a:r>
                        <a:rPr lang="en-US" altLang="ko-KR" sz="900" u="none" strike="noStrike">
                          <a:effectLst/>
                        </a:rPr>
                        <a:t>)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extLst>
                  <a:ext uri="{0D108BD9-81ED-4DB2-BD59-A6C34878D82A}">
                    <a16:rowId xmlns:a16="http://schemas.microsoft.com/office/drawing/2014/main" val="4284622553"/>
                  </a:ext>
                </a:extLst>
              </a:tr>
              <a:tr h="42685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충전소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2020.10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</a:rPr>
                        <a:t>33,296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             </a:t>
                      </a:r>
                      <a:r>
                        <a:rPr lang="en-US" altLang="ko-KR" sz="900" u="none" strike="noStrike">
                          <a:effectLst/>
                        </a:rPr>
                        <a:t>597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extLst>
                  <a:ext uri="{0D108BD9-81ED-4DB2-BD59-A6C34878D82A}">
                    <a16:rowId xmlns:a16="http://schemas.microsoft.com/office/drawing/2014/main" val="3162897368"/>
                  </a:ext>
                </a:extLst>
              </a:tr>
              <a:tr h="426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2025.12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</a:rPr>
                        <a:t>92,776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           </a:t>
                      </a:r>
                      <a:r>
                        <a:rPr lang="en-US" altLang="ko-KR" sz="900" u="none" strike="noStrike">
                          <a:effectLst/>
                        </a:rPr>
                        <a:t>1,775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382,184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 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7,313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extLst>
                  <a:ext uri="{0D108BD9-81ED-4DB2-BD59-A6C34878D82A}">
                    <a16:rowId xmlns:a16="http://schemas.microsoft.com/office/drawing/2014/main" val="3525122175"/>
                  </a:ext>
                </a:extLst>
              </a:tr>
              <a:tr h="624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       </a:t>
                      </a:r>
                      <a:r>
                        <a:rPr lang="en-US" altLang="ko-KR" sz="900" u="none" strike="noStrike">
                          <a:effectLst/>
                        </a:rPr>
                        <a:t>348,888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향후 </a:t>
                      </a:r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년 증가 충전소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 ⇒ </a:t>
                      </a:r>
                      <a:r>
                        <a:rPr lang="en-US" altLang="ko-KR" sz="900" u="none" strike="noStrike">
                          <a:effectLst/>
                        </a:rPr>
                        <a:t>348,888</a:t>
                      </a:r>
                      <a:r>
                        <a:rPr lang="ko-KR" altLang="en-US" sz="900" u="none" strike="noStrike">
                          <a:effectLst/>
                        </a:rPr>
                        <a:t>대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매년 </a:t>
                      </a:r>
                      <a:r>
                        <a:rPr lang="en-US" altLang="ko-KR" sz="900" u="none" strike="noStrike">
                          <a:effectLst/>
                        </a:rPr>
                        <a:t>: 69,778</a:t>
                      </a:r>
                      <a:r>
                        <a:rPr lang="ko-KR" altLang="en-US" sz="900" u="none" strike="noStrike">
                          <a:effectLst/>
                        </a:rPr>
                        <a:t>대</a:t>
                      </a:r>
                      <a:r>
                        <a:rPr lang="en-US" altLang="ko-KR" sz="900" u="none" strike="noStrike">
                          <a:effectLst/>
                        </a:rPr>
                        <a:t>)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향후 </a:t>
                      </a:r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년 증가 충전소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 ⇒ </a:t>
                      </a:r>
                      <a:r>
                        <a:rPr lang="en-US" altLang="ko-KR" sz="900" u="none" strike="noStrike">
                          <a:effectLst/>
                        </a:rPr>
                        <a:t>6,716</a:t>
                      </a:r>
                      <a:r>
                        <a:rPr lang="ko-KR" altLang="en-US" sz="900" u="none" strike="noStrike">
                          <a:effectLst/>
                        </a:rPr>
                        <a:t>대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매년 </a:t>
                      </a:r>
                      <a:r>
                        <a:rPr lang="en-US" altLang="ko-KR" sz="900" u="none" strike="noStrike">
                          <a:effectLst/>
                        </a:rPr>
                        <a:t>: 1,343</a:t>
                      </a:r>
                      <a:r>
                        <a:rPr lang="ko-KR" altLang="en-US" sz="900" u="none" strike="noStrike">
                          <a:effectLst/>
                        </a:rPr>
                        <a:t>대</a:t>
                      </a:r>
                      <a:r>
                        <a:rPr lang="en-US" altLang="ko-KR" sz="900" u="none" strike="noStrike">
                          <a:effectLst/>
                        </a:rPr>
                        <a:t>)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extLst>
                  <a:ext uri="{0D108BD9-81ED-4DB2-BD59-A6C34878D82A}">
                    <a16:rowId xmlns:a16="http://schemas.microsoft.com/office/drawing/2014/main" val="2522322046"/>
                  </a:ext>
                </a:extLst>
              </a:tr>
              <a:tr h="6780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분석결과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산자부의 </a:t>
                      </a:r>
                      <a:r>
                        <a:rPr lang="en-US" altLang="ko-KR" sz="900" u="none" strike="noStrike" dirty="0">
                          <a:effectLst/>
                        </a:rPr>
                        <a:t>2025</a:t>
                      </a:r>
                      <a:r>
                        <a:rPr lang="ko-KR" altLang="en-US" sz="900" u="none" strike="noStrike" dirty="0">
                          <a:effectLst/>
                        </a:rPr>
                        <a:t>년도 전기자동차 목표를 달성하기 위해서는 선형회귀로 예측한 현재의 증가 추세로는 달성이 불가 하다고 판단 됨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따라서 다양한 보급확대 정책 시행이 따라야 한다고 판단됨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39" marR="2439" marT="243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513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59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/>
          <p:nvPr/>
        </p:nvSpPr>
        <p:spPr>
          <a:xfrm>
            <a:off x="251520" y="246578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/>
                <a:ea typeface="-윤고딕320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분석 개요</a:t>
            </a:r>
          </a:p>
        </p:txBody>
      </p:sp>
      <p:sp>
        <p:nvSpPr>
          <p:cNvPr id="6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7970837" cy="4249737"/>
          </a:xfrm>
        </p:spPr>
        <p:txBody>
          <a:bodyPr/>
          <a:lstStyle/>
          <a:p>
            <a:pPr marL="177800" indent="-177800">
              <a:defRPr/>
            </a:pPr>
            <a:r>
              <a:rPr lang="en-US" altLang="ko-KR" dirty="0">
                <a:latin typeface="+mn-ea"/>
              </a:rPr>
              <a:t>2020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월 </a:t>
            </a:r>
            <a:r>
              <a:rPr lang="en-US" altLang="ko-KR" dirty="0">
                <a:latin typeface="+mn-ea"/>
              </a:rPr>
              <a:t>30</a:t>
            </a:r>
            <a:r>
              <a:rPr lang="ko-KR" altLang="en-US" dirty="0">
                <a:latin typeface="+mn-ea"/>
              </a:rPr>
              <a:t>일 산업부는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미래자동차 확산 및 시장 선점 전략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      보고서를 내고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2025</a:t>
            </a:r>
            <a:r>
              <a:rPr lang="ko-KR" altLang="en-US" dirty="0">
                <a:latin typeface="+mn-ea"/>
              </a:rPr>
              <a:t>년까지 전기차 </a:t>
            </a:r>
            <a:r>
              <a:rPr lang="en-US" altLang="ko-KR" dirty="0">
                <a:latin typeface="+mn-ea"/>
              </a:rPr>
              <a:t>113</a:t>
            </a:r>
            <a:r>
              <a:rPr lang="ko-KR" altLang="en-US" dirty="0">
                <a:latin typeface="+mn-ea"/>
              </a:rPr>
              <a:t>만대 보급 및 충전소 확충 등 친환경차 관련 정책들을 발표하여 미래산업 및 환경을 강조하였음</a:t>
            </a:r>
            <a:r>
              <a:rPr lang="en-US" altLang="ko-KR" dirty="0">
                <a:latin typeface="+mn-ea"/>
              </a:rPr>
              <a:t>.   </a:t>
            </a:r>
            <a:r>
              <a:rPr lang="ko-KR" altLang="en-US" dirty="0">
                <a:latin typeface="+mn-ea"/>
              </a:rPr>
              <a:t>이에  전기 자동차 데이터</a:t>
            </a:r>
            <a:r>
              <a:rPr lang="en-US" altLang="ko-KR" dirty="0">
                <a:latin typeface="+mn-ea"/>
              </a:rPr>
              <a:t>(2018.01~2020.10) </a:t>
            </a:r>
            <a:r>
              <a:rPr lang="ko-KR" altLang="en-US" dirty="0">
                <a:latin typeface="+mn-ea"/>
              </a:rPr>
              <a:t>및  충전소 데이터</a:t>
            </a:r>
            <a:r>
              <a:rPr lang="en-US" altLang="ko-KR" dirty="0">
                <a:latin typeface="+mn-ea"/>
              </a:rPr>
              <a:t>(2020.10)</a:t>
            </a:r>
            <a:r>
              <a:rPr lang="ko-KR" altLang="en-US" dirty="0">
                <a:latin typeface="+mn-ea"/>
              </a:rPr>
              <a:t>를 수집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분석하여 현재의 현황</a:t>
            </a:r>
            <a:r>
              <a:rPr lang="en-US" altLang="ko-KR" dirty="0">
                <a:latin typeface="+mn-ea"/>
              </a:rPr>
              <a:t>, 2025</a:t>
            </a:r>
            <a:r>
              <a:rPr lang="ko-KR" altLang="en-US" dirty="0">
                <a:latin typeface="+mn-ea"/>
              </a:rPr>
              <a:t>년까지의 추이분석 및 개선방향을 고찰하였음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endParaRPr lang="en-US" altLang="ko-KR" dirty="0">
              <a:latin typeface="+mn-ea"/>
            </a:endParaRPr>
          </a:p>
          <a:p>
            <a:pPr marL="177800" indent="-177800">
              <a:defRPr/>
            </a:pPr>
            <a:r>
              <a:rPr lang="ko-KR" altLang="en-US" dirty="0">
                <a:latin typeface="+mn-ea"/>
              </a:rPr>
              <a:t>전기차 및 충전소 현황을 분석하여 전국 주요 도시 및 울산의 향후 전기차 추이를 예측하여 충전소 인프라 방향 수립에 도움이 되고자 함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544513" y="1144746"/>
            <a:ext cx="2819921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/>
              <a:t>분석 배경</a:t>
            </a:r>
          </a:p>
        </p:txBody>
      </p:sp>
      <p:sp>
        <p:nvSpPr>
          <p:cNvPr id="9" name="사각형: 둥근 모서리 8"/>
          <p:cNvSpPr/>
          <p:nvPr/>
        </p:nvSpPr>
        <p:spPr>
          <a:xfrm>
            <a:off x="544512" y="3541872"/>
            <a:ext cx="2819921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/>
              <a:t>분석 목적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770687" cy="4249737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전기차 증가율이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2019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년 부터 하락하기 시작하고 있으며 원인으로는 충전요금 인상 및 코로나로 인한 지방자치단체의 예산 삭감 등으로 추정됨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12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전기차 및 충전소 데이터 분석 과정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6E9705-BD43-4AE1-9477-91CDB8C96436}"/>
              </a:ext>
            </a:extLst>
          </p:cNvPr>
          <p:cNvSpPr/>
          <p:nvPr/>
        </p:nvSpPr>
        <p:spPr>
          <a:xfrm>
            <a:off x="1453025" y="1776549"/>
            <a:ext cx="1619795" cy="1027611"/>
          </a:xfrm>
          <a:prstGeom prst="roundRect">
            <a:avLst>
              <a:gd name="adj" fmla="val 1243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문제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4A66F-7C8E-4836-9CF6-60DD81C764CC}"/>
              </a:ext>
            </a:extLst>
          </p:cNvPr>
          <p:cNvSpPr txBox="1"/>
          <p:nvPr/>
        </p:nvSpPr>
        <p:spPr>
          <a:xfrm>
            <a:off x="1365940" y="13324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</a:t>
            </a:r>
            <a:r>
              <a:rPr lang="ko-KR" altLang="en-US" b="1" dirty="0"/>
              <a:t>단계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B755E2-6E3B-4ADD-A29E-F480FA4562FE}"/>
              </a:ext>
            </a:extLst>
          </p:cNvPr>
          <p:cNvSpPr/>
          <p:nvPr/>
        </p:nvSpPr>
        <p:spPr>
          <a:xfrm>
            <a:off x="1609779" y="2375264"/>
            <a:ext cx="1619795" cy="3790406"/>
          </a:xfrm>
          <a:prstGeom prst="roundRect">
            <a:avLst>
              <a:gd name="adj" fmla="val 5441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전기차 등록 대수 추이 및 증가율을 확인하고 특이점과 영향을 주는 요소들을 파악  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충전소의 수를 지역별로 파악하고 인프라에 대한 분석 </a:t>
            </a:r>
            <a:r>
              <a:rPr lang="en-US" altLang="ko-KR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451991A-2E88-4C7A-B359-6666700DF14B}"/>
              </a:ext>
            </a:extLst>
          </p:cNvPr>
          <p:cNvSpPr/>
          <p:nvPr/>
        </p:nvSpPr>
        <p:spPr>
          <a:xfrm>
            <a:off x="3168614" y="1776549"/>
            <a:ext cx="32221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6EB62B6-0465-45A6-9664-075F62747889}"/>
              </a:ext>
            </a:extLst>
          </p:cNvPr>
          <p:cNvSpPr/>
          <p:nvPr/>
        </p:nvSpPr>
        <p:spPr>
          <a:xfrm>
            <a:off x="3734671" y="1776549"/>
            <a:ext cx="1619795" cy="1027611"/>
          </a:xfrm>
          <a:prstGeom prst="roundRect">
            <a:avLst>
              <a:gd name="adj" fmla="val 1243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활용데이터의 정의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및 데이터 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1A079-B76C-4EFD-81D6-EE2F834323F2}"/>
              </a:ext>
            </a:extLst>
          </p:cNvPr>
          <p:cNvSpPr txBox="1"/>
          <p:nvPr/>
        </p:nvSpPr>
        <p:spPr>
          <a:xfrm>
            <a:off x="3647586" y="13324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단계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B170451-AE8F-4020-A05D-728BCC48A256}"/>
              </a:ext>
            </a:extLst>
          </p:cNvPr>
          <p:cNvSpPr/>
          <p:nvPr/>
        </p:nvSpPr>
        <p:spPr>
          <a:xfrm>
            <a:off x="3891425" y="2375264"/>
            <a:ext cx="1619795" cy="3790406"/>
          </a:xfrm>
          <a:prstGeom prst="roundRect">
            <a:avLst>
              <a:gd name="adj" fmla="val 5441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국토부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1100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국토누리사이트에서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전기승용차 월별 등록대수 현황 데이터 수집</a:t>
            </a:r>
            <a:r>
              <a:rPr lang="en-US" altLang="ko-KR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	</a:t>
            </a: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Ev.or.kr 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사이트에서 전기차 충전소 현황 데이터 수집 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통계청 사이트에서 인구 데이터 수집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전기차 보조금 및 지자체 혜택 관련 기사 수집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altLang="en-US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CE8201E-3B89-4E3A-A5F4-67D12E102E2F}"/>
              </a:ext>
            </a:extLst>
          </p:cNvPr>
          <p:cNvSpPr/>
          <p:nvPr/>
        </p:nvSpPr>
        <p:spPr>
          <a:xfrm>
            <a:off x="5450260" y="1776549"/>
            <a:ext cx="32221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225B4C-E3A2-4D4E-8B38-DD0407067B53}"/>
              </a:ext>
            </a:extLst>
          </p:cNvPr>
          <p:cNvSpPr/>
          <p:nvPr/>
        </p:nvSpPr>
        <p:spPr>
          <a:xfrm>
            <a:off x="6016317" y="1776549"/>
            <a:ext cx="1619795" cy="1027611"/>
          </a:xfrm>
          <a:prstGeom prst="roundRect">
            <a:avLst>
              <a:gd name="adj" fmla="val 12430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1100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및 시각화</a:t>
            </a:r>
            <a:r>
              <a:rPr lang="en-US" altLang="ko-KR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분석 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분석 결과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CAD0E-A76B-48C6-A56E-33D10E5DB93F}"/>
              </a:ext>
            </a:extLst>
          </p:cNvPr>
          <p:cNvSpPr txBox="1"/>
          <p:nvPr/>
        </p:nvSpPr>
        <p:spPr>
          <a:xfrm>
            <a:off x="5929232" y="13324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단계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79F294B-3BD3-4CF0-BB96-7B7846EDFCAA}"/>
              </a:ext>
            </a:extLst>
          </p:cNvPr>
          <p:cNvSpPr/>
          <p:nvPr/>
        </p:nvSpPr>
        <p:spPr>
          <a:xfrm>
            <a:off x="6173071" y="2375264"/>
            <a:ext cx="1619795" cy="3790406"/>
          </a:xfrm>
          <a:prstGeom prst="roundRect">
            <a:avLst>
              <a:gd name="adj" fmla="val 5441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수집 데이터 한 시트에 정리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유효하지 않은 값이나 중복  품질 검증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전기차 증가율 월별</a:t>
            </a:r>
            <a:r>
              <a:rPr lang="en-US" altLang="ko-KR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연도별 분석  및 원인 추정 기사 파악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전기차</a:t>
            </a:r>
            <a:r>
              <a:rPr lang="en-US" altLang="ko-KR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일반 승용차 대수  회귀분석 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충전소 지역별 대수 및 급</a:t>
            </a:r>
            <a:r>
              <a:rPr lang="en-US" altLang="ko-KR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100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완속별</a:t>
            </a: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분석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전기차 대비 충전소 비율 분석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분석 내용 시사점 정리 </a:t>
            </a:r>
            <a:endParaRPr lang="en-US" altLang="ko-KR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altLang="en-US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altLang="en-US" sz="11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241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2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(1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012952"/>
            <a:ext cx="2819921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문제 정의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전기차 등록 대수 추이 및 증가율을 확인하고 특이점과 영향을 주는 요소들을 파악   </a:t>
            </a:r>
          </a:p>
          <a:p>
            <a:r>
              <a:rPr lang="ko-KR" altLang="en-US" dirty="0"/>
              <a:t>충전소의 수를 지역별로 파악하고 인프라에 대한 분석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DE8645-30D5-4A31-BC2D-0B3FBE65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6" y="3429000"/>
            <a:ext cx="5100498" cy="170574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3F3A77B-B9D8-4737-9AB1-E4C048A4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87" y="4622496"/>
            <a:ext cx="4266793" cy="197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3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(2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활용 데이터의 정의 및 데이터 수집</a:t>
            </a:r>
            <a:r>
              <a:rPr lang="en-US" altLang="ko-KR" sz="2000" b="1" dirty="0"/>
              <a:t>(1/3)</a:t>
            </a:r>
            <a:endParaRPr lang="ko-KR" altLang="en-US" sz="2000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3D3F43-DD3F-460F-A3A5-B740C879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562232"/>
              </p:ext>
            </p:extLst>
          </p:nvPr>
        </p:nvGraphicFramePr>
        <p:xfrm>
          <a:off x="544512" y="1668463"/>
          <a:ext cx="7621081" cy="16233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4259">
                  <a:extLst>
                    <a:ext uri="{9D8B030D-6E8A-4147-A177-3AD203B41FA5}">
                      <a16:colId xmlns:a16="http://schemas.microsoft.com/office/drawing/2014/main" val="2113439118"/>
                    </a:ext>
                  </a:extLst>
                </a:gridCol>
                <a:gridCol w="1472795">
                  <a:extLst>
                    <a:ext uri="{9D8B030D-6E8A-4147-A177-3AD203B41FA5}">
                      <a16:colId xmlns:a16="http://schemas.microsoft.com/office/drawing/2014/main" val="2494826286"/>
                    </a:ext>
                  </a:extLst>
                </a:gridCol>
                <a:gridCol w="2234586">
                  <a:extLst>
                    <a:ext uri="{9D8B030D-6E8A-4147-A177-3AD203B41FA5}">
                      <a16:colId xmlns:a16="http://schemas.microsoft.com/office/drawing/2014/main" val="2987685313"/>
                    </a:ext>
                  </a:extLst>
                </a:gridCol>
                <a:gridCol w="1095074">
                  <a:extLst>
                    <a:ext uri="{9D8B030D-6E8A-4147-A177-3AD203B41FA5}">
                      <a16:colId xmlns:a16="http://schemas.microsoft.com/office/drawing/2014/main" val="3005805295"/>
                    </a:ext>
                  </a:extLst>
                </a:gridCol>
                <a:gridCol w="1574367">
                  <a:extLst>
                    <a:ext uri="{9D8B030D-6E8A-4147-A177-3AD203B41FA5}">
                      <a16:colId xmlns:a16="http://schemas.microsoft.com/office/drawing/2014/main" val="3518203511"/>
                    </a:ext>
                  </a:extLst>
                </a:gridCol>
              </a:tblGrid>
              <a:tr h="575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출처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사이트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Raw Data 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개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전처리</a:t>
                      </a:r>
                      <a:r>
                        <a:rPr lang="ko-KR" altLang="en-US" sz="1100" u="none" strike="noStrike" dirty="0">
                          <a:effectLst/>
                        </a:rPr>
                        <a:t> 후 </a:t>
                      </a:r>
                      <a:r>
                        <a:rPr lang="en-US" sz="1100" u="none" strike="noStrike" dirty="0">
                          <a:effectLst/>
                        </a:rPr>
                        <a:t>Data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개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259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일반 승용차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국토교통통계누리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https://stat.molit.go.kr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>
                          <a:effectLst/>
                        </a:rPr>
                        <a:t>5,950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90501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전기차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국토교통통계누리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https://stat.molit.go.kr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>
                          <a:effectLst/>
                        </a:rPr>
                        <a:t>5,950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9673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인구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통계청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http://kostat.go.kr/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>
                          <a:effectLst/>
                        </a:rPr>
                        <a:t>3,948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43323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충전소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저공해차통합누리집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https://www.ev.or.kr/portal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</a:t>
                      </a:r>
                      <a:r>
                        <a:rPr lang="en-US" altLang="ko-KR" sz="1100" u="none" strike="noStrike">
                          <a:effectLst/>
                        </a:rPr>
                        <a:t>277,829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86476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도로변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대기질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Air Korea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https://www.airkorea.or.kr/web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180,000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8245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1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770687" cy="4249737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전체 수집 데이터에서 배기량별 승용차 시트 채택 및 정리 </a:t>
            </a: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충전소 데이터에서 </a:t>
            </a:r>
            <a:r>
              <a:rPr lang="ko-KR" altLang="en-US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결측값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확인 및 </a:t>
            </a:r>
            <a:r>
              <a:rPr lang="ko-KR" altLang="en-US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중복값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확인 </a:t>
            </a: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00C750CB-D806-4E86-97E4-F41A79086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94" y="2171912"/>
            <a:ext cx="5574306" cy="1017483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2E699D64-066F-42D5-9EE0-643FCFBE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81" y="3429000"/>
            <a:ext cx="1748769" cy="29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0EDCBAB-5962-4C0F-BC25-2F0336FB4678}"/>
              </a:ext>
            </a:extLst>
          </p:cNvPr>
          <p:cNvSpPr txBox="1">
            <a:spLocks/>
          </p:cNvSpPr>
          <p:nvPr/>
        </p:nvSpPr>
        <p:spPr>
          <a:xfrm>
            <a:off x="544513" y="2068942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2020.10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월 기준 전기자동차 등록대수는 서울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(16960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제주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(12305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대구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( 9068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순이다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제주와 대구는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2018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급격한 증가를 보이다가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2019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년 중반부터 변화가 크지 않음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  (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제주와 대구의 경우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2018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년까지 무료로 운영되는 충전소가 다수 있다가 </a:t>
            </a:r>
            <a:r>
              <a:rPr lang="ko-KR" altLang="en-US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쏠림현상등으로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 인해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2019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년 </a:t>
            </a:r>
            <a:r>
              <a:rPr lang="ko-KR" altLang="en-US" spc="-6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유료전환함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.) 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 도시 전기차 월별 등록대수 </a:t>
            </a:r>
            <a:endParaRPr lang="en-US" altLang="ko-KR" sz="20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9D4045-4AB6-4598-9B93-07A80C537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2" y="3814114"/>
            <a:ext cx="7521876" cy="28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 도시 전기차 월별 등록 증가율  </a:t>
            </a:r>
            <a:endParaRPr lang="en-US" altLang="ko-KR" sz="20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D0EDCBAB-5962-4C0F-BC25-2F0336FB4678}"/>
              </a:ext>
            </a:extLst>
          </p:cNvPr>
          <p:cNvSpPr txBox="1">
            <a:spLocks/>
          </p:cNvSpPr>
          <p:nvPr/>
        </p:nvSpPr>
        <p:spPr>
          <a:xfrm>
            <a:off x="544513" y="2068943"/>
            <a:ext cx="6697535" cy="125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6A8B1-F2DF-43B1-9F36-9C1BD27E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3" y="3763771"/>
            <a:ext cx="6754916" cy="2687120"/>
          </a:xfrm>
          <a:prstGeom prst="rect">
            <a:avLst/>
          </a:prstGeom>
        </p:spPr>
      </p:pic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B13EEA8-01BD-4050-AA64-5DB03750830D}"/>
              </a:ext>
            </a:extLst>
          </p:cNvPr>
          <p:cNvSpPr txBox="1">
            <a:spLocks/>
          </p:cNvSpPr>
          <p:nvPr/>
        </p:nvSpPr>
        <p:spPr>
          <a:xfrm>
            <a:off x="544513" y="2068942"/>
            <a:ext cx="6901316" cy="2059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전기차 증가율은 대전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( 187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-&gt;331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, 77%, 2018.05),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대구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( 1021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-&gt;1698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, 2018.05),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광주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(308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-&gt;435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,2018.05) 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순이다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 </a:t>
            </a: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매년 연초와 연말에 증가율이 낮은 경향을 보임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  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880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 txBox="1">
            <a:spLocks/>
          </p:cNvSpPr>
          <p:nvPr/>
        </p:nvSpPr>
        <p:spPr>
          <a:xfrm>
            <a:off x="251520" y="243601"/>
            <a:ext cx="8640960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effectLst/>
                <a:latin typeface="-윤고딕320" panose="020B0600000101010101" charset="-127"/>
                <a:ea typeface="-윤고딕320" panose="020B0600000101010101" charset="-127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전기차 및 충전소 데이터 분석 단계별 설명</a:t>
            </a:r>
            <a:r>
              <a:rPr lang="en-US" altLang="ko-KR" dirty="0">
                <a:latin typeface="+mn-ea"/>
                <a:ea typeface="+mn-ea"/>
              </a:rPr>
              <a:t>(3</a:t>
            </a:r>
            <a:r>
              <a:rPr lang="ko-KR" altLang="en-US" dirty="0">
                <a:latin typeface="+mn-ea"/>
                <a:ea typeface="+mn-ea"/>
              </a:rPr>
              <a:t>단계</a:t>
            </a:r>
            <a:r>
              <a:rPr lang="en-US" altLang="ko-KR" dirty="0">
                <a:latin typeface="+mn-ea"/>
                <a:ea typeface="+mn-ea"/>
              </a:rPr>
              <a:t>)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1FF70-C47F-4352-8698-63BF5E1453B2}"/>
              </a:ext>
            </a:extLst>
          </p:cNvPr>
          <p:cNvSpPr/>
          <p:nvPr/>
        </p:nvSpPr>
        <p:spPr>
          <a:xfrm>
            <a:off x="544513" y="1144746"/>
            <a:ext cx="5438276" cy="416160"/>
          </a:xfrm>
          <a:prstGeom prst="roundRect">
            <a:avLst>
              <a:gd name="adj" fmla="val 36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및 시각화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DED96D-CEB5-4616-BE9C-4046A751D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3" y="1668463"/>
            <a:ext cx="6901316" cy="416161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2000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대 도시 전기차 연도별 등록 증가율  </a:t>
            </a:r>
            <a:endParaRPr lang="en-US" altLang="ko-KR" sz="2000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D0EDCBAB-5962-4C0F-BC25-2F0336FB4678}"/>
              </a:ext>
            </a:extLst>
          </p:cNvPr>
          <p:cNvSpPr txBox="1">
            <a:spLocks/>
          </p:cNvSpPr>
          <p:nvPr/>
        </p:nvSpPr>
        <p:spPr>
          <a:xfrm>
            <a:off x="544513" y="2068943"/>
            <a:ext cx="6697535" cy="125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B13EEA8-01BD-4050-AA64-5DB03750830D}"/>
              </a:ext>
            </a:extLst>
          </p:cNvPr>
          <p:cNvSpPr txBox="1">
            <a:spLocks/>
          </p:cNvSpPr>
          <p:nvPr/>
        </p:nvSpPr>
        <p:spPr>
          <a:xfrm>
            <a:off x="544513" y="2068943"/>
            <a:ext cx="6901316" cy="8479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2018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년 대전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(22%),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대구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(18%),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울산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(14%)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순이고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, 2019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년 부산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(9%),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인천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(8%),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울산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(8%)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순이며 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2020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년 인천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(6%),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서울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(5%),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대전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(3%)</a:t>
            </a:r>
            <a:r>
              <a:rPr lang="ko-KR" altLang="en-US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순이다</a:t>
            </a:r>
            <a:r>
              <a:rPr lang="en-US" altLang="ko-KR" spc="-6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</a:rPr>
              <a:t>. </a:t>
            </a:r>
          </a:p>
          <a:p>
            <a:pPr marL="800100" lvl="1" indent="-342900">
              <a:spcBef>
                <a:spcPts val="1000"/>
              </a:spcBef>
              <a:buFont typeface="+mj-ea"/>
              <a:buAutoNum type="circleNumDbPlain"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US" altLang="ko-KR" spc="-6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6F5700-7066-421C-9EF5-58BE743A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3" y="3305048"/>
            <a:ext cx="3381702" cy="3042383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AB74E030-A763-4BE5-9B90-130CF66F7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59" y="5157168"/>
            <a:ext cx="5719541" cy="111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KoPub돋움체 Light"/>
        <a:ea typeface="KoPub돋움체 Light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1698</Words>
  <Application>Microsoft Office PowerPoint</Application>
  <PresentationFormat>화면 슬라이드 쇼(4:3)</PresentationFormat>
  <Paragraphs>397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Gill Sans Ultra Bold Condensed</vt:lpstr>
      <vt:lpstr>Courier New</vt:lpstr>
      <vt:lpstr>맑은 고딕</vt:lpstr>
      <vt:lpstr>KoPub돋움체 Light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Sang-Rak Kim</dc:creator>
  <cp:lastModifiedBy>winying@naver.com</cp:lastModifiedBy>
  <cp:revision>420</cp:revision>
  <dcterms:created xsi:type="dcterms:W3CDTF">2017-12-26T06:31:11Z</dcterms:created>
  <dcterms:modified xsi:type="dcterms:W3CDTF">2020-12-16T04:56:18Z</dcterms:modified>
  <cp:version>1000.0000.01</cp:version>
</cp:coreProperties>
</file>